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1" r:id="rId3"/>
    <p:sldId id="259" r:id="rId4"/>
    <p:sldId id="264" r:id="rId5"/>
    <p:sldId id="257" r:id="rId6"/>
    <p:sldId id="262" r:id="rId7"/>
    <p:sldId id="263" r:id="rId8"/>
    <p:sldId id="258" r:id="rId9"/>
    <p:sldId id="266" r:id="rId10"/>
    <p:sldId id="260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9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5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9565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71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2240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90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75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7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0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7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3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1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8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0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3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5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1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soyuer@tmsacademy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C66962-B625-4250-A8A3-35FD59DF25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Math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A44C0CF-ABDB-4B71-BE5C-65754BC991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nsoyuer@tmsacademy.org</a:t>
            </a:r>
            <a:endParaRPr lang="en-US" dirty="0"/>
          </a:p>
          <a:p>
            <a:r>
              <a:rPr lang="en-US" dirty="0" smtClean="0"/>
              <a:t>soyuermath.weebly.com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89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AE8288-E754-40A2-8BD8-54362D55A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Conferences – </a:t>
            </a:r>
            <a:r>
              <a:rPr lang="en-US" dirty="0" smtClean="0"/>
              <a:t>October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5600A4-CEFD-489C-BD38-7C4BAB819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I felt that I needed to speak with you about behavioral or academic concerns, I have already contacted you for a conference.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have not been invited to a conference with me but would like to schedule one, please  send me an email at </a:t>
            </a:r>
            <a:r>
              <a:rPr lang="en-US" dirty="0" smtClean="0"/>
              <a:t>nsoyuer@tmsacademy.org. </a:t>
            </a:r>
            <a:r>
              <a:rPr lang="en-US" dirty="0"/>
              <a:t>Please also send a few times that would work best for you. I will respond to schedule the conference. </a:t>
            </a:r>
          </a:p>
        </p:txBody>
      </p:sp>
    </p:spTree>
    <p:extLst>
      <p:ext uri="{BB962C8B-B14F-4D97-AF65-F5344CB8AC3E}">
        <p14:creationId xmlns:p14="http://schemas.microsoft.com/office/powerpoint/2010/main" val="3102011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0DB77A-C97F-464B-9538-48BF10D2BE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 for your time!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11F6AD9-4264-44F7-A2BF-0A0DFE880B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-Mrs. </a:t>
            </a:r>
            <a:r>
              <a:rPr lang="en-US" dirty="0" smtClean="0"/>
              <a:t>Soyuer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0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2AA447-918D-49BF-8711-674B544EF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BD1D9B-1E14-40A1-976F-99E4C1461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Sixth grade is the beginning of middle school, another important year of transition. The units include a review of all basic operations, with a deeper coverage of decimals, fractions and students will work with ratios, solve equations, measure area and volume, use negative numbers and deepen their understanding of mathematical concepts.</a:t>
            </a:r>
          </a:p>
        </p:txBody>
      </p:sp>
    </p:spTree>
    <p:extLst>
      <p:ext uri="{BB962C8B-B14F-4D97-AF65-F5344CB8AC3E}">
        <p14:creationId xmlns:p14="http://schemas.microsoft.com/office/powerpoint/2010/main" val="54639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00CBA7-B027-4CE3-9BCD-E12D3E904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of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1B9393-1E09-4439-82C2-C819FDC2C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Unit 1: Whole Numbers and Pattern</a:t>
            </a:r>
          </a:p>
          <a:p>
            <a:r>
              <a:rPr lang="en-US" dirty="0"/>
              <a:t>Unit 2: Introduction to Algebra</a:t>
            </a:r>
          </a:p>
          <a:p>
            <a:r>
              <a:rPr lang="en-US" dirty="0"/>
              <a:t>Unit 3: Decimals </a:t>
            </a:r>
            <a:endParaRPr lang="en-US" dirty="0" smtClean="0"/>
          </a:p>
          <a:p>
            <a:r>
              <a:rPr lang="en-US" dirty="0" smtClean="0"/>
              <a:t>Unit </a:t>
            </a:r>
            <a:r>
              <a:rPr lang="en-US" dirty="0"/>
              <a:t>4: Number Theory and Fractions</a:t>
            </a:r>
            <a:endParaRPr lang="en-US" dirty="0" smtClean="0"/>
          </a:p>
          <a:p>
            <a:r>
              <a:rPr lang="en-US" dirty="0" smtClean="0"/>
              <a:t>Unit </a:t>
            </a:r>
            <a:r>
              <a:rPr lang="en-US" dirty="0"/>
              <a:t>5: Fraction Operations</a:t>
            </a:r>
          </a:p>
          <a:p>
            <a:r>
              <a:rPr lang="en-US" dirty="0"/>
              <a:t>Unit 6: Collecting and Displaying Data </a:t>
            </a:r>
            <a:endParaRPr lang="en-US" dirty="0" smtClean="0"/>
          </a:p>
          <a:p>
            <a:r>
              <a:rPr lang="en-US" dirty="0" smtClean="0"/>
              <a:t>Unit 7: </a:t>
            </a:r>
            <a:r>
              <a:rPr lang="en-US" dirty="0"/>
              <a:t>Proportional Relationships</a:t>
            </a:r>
            <a:endParaRPr lang="en-US" dirty="0" smtClean="0"/>
          </a:p>
          <a:p>
            <a:r>
              <a:rPr lang="en-US" dirty="0" smtClean="0"/>
              <a:t>Unit </a:t>
            </a:r>
            <a:r>
              <a:rPr lang="en-US" dirty="0"/>
              <a:t>8: Geometric Relationships</a:t>
            </a:r>
            <a:endParaRPr lang="en-US" dirty="0" smtClean="0"/>
          </a:p>
          <a:p>
            <a:r>
              <a:rPr lang="en-US" dirty="0" smtClean="0"/>
              <a:t>Unit 9: </a:t>
            </a:r>
            <a:r>
              <a:rPr lang="en-US" dirty="0"/>
              <a:t>Measurement and Geometry</a:t>
            </a:r>
            <a:endParaRPr lang="en-US" dirty="0" smtClean="0"/>
          </a:p>
          <a:p>
            <a:r>
              <a:rPr lang="en-US" dirty="0" smtClean="0"/>
              <a:t>Unit 10: </a:t>
            </a:r>
            <a:r>
              <a:rPr lang="en-US" dirty="0"/>
              <a:t>Area and </a:t>
            </a:r>
            <a:r>
              <a:rPr lang="en-US" dirty="0" smtClean="0"/>
              <a:t>Volume</a:t>
            </a:r>
          </a:p>
          <a:p>
            <a:r>
              <a:rPr lang="en-US" dirty="0" smtClean="0"/>
              <a:t>Unit 11: </a:t>
            </a:r>
            <a:r>
              <a:rPr lang="en-US" dirty="0"/>
              <a:t>Integers, Graphs, and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Unit 12: </a:t>
            </a:r>
            <a:r>
              <a:rPr lang="en-US" dirty="0"/>
              <a:t>Probability</a:t>
            </a:r>
          </a:p>
        </p:txBody>
      </p:sp>
    </p:spTree>
    <p:extLst>
      <p:ext uri="{BB962C8B-B14F-4D97-AF65-F5344CB8AC3E}">
        <p14:creationId xmlns:p14="http://schemas.microsoft.com/office/powerpoint/2010/main" val="279473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16F519-0D9C-4076-927C-451BDFA3E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Required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E1D994-F8CF-459F-BC93-85F61E0D9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Students </a:t>
            </a:r>
            <a:r>
              <a:rPr lang="en-US" dirty="0"/>
              <a:t>are expected to organize their class materials how they see fit, but we recommend a 1” binder with tabs for homework, classwork/notes, and study guides/reviews. </a:t>
            </a:r>
          </a:p>
          <a:p>
            <a:r>
              <a:rPr lang="en-US" b="1" dirty="0" smtClean="0"/>
              <a:t>PENCILS </a:t>
            </a:r>
            <a:r>
              <a:rPr lang="en-US" b="1" dirty="0"/>
              <a:t>ONLY.</a:t>
            </a:r>
          </a:p>
          <a:p>
            <a:r>
              <a:rPr lang="en-US" dirty="0" smtClean="0"/>
              <a:t>Personal </a:t>
            </a:r>
            <a:r>
              <a:rPr lang="en-US" dirty="0"/>
              <a:t>Scientific Calculator: Please write your name on your calculator. (No sharing calculators please.)</a:t>
            </a:r>
          </a:p>
          <a:p>
            <a:r>
              <a:rPr lang="en-US" dirty="0" smtClean="0"/>
              <a:t>Optional</a:t>
            </a:r>
            <a:r>
              <a:rPr lang="en-US" dirty="0"/>
              <a:t>:  graph paper, ruler and erasable colored pencils for class </a:t>
            </a:r>
            <a:r>
              <a:rPr lang="en-US" dirty="0" smtClean="0"/>
              <a:t>activities</a:t>
            </a:r>
          </a:p>
          <a:p>
            <a:r>
              <a:rPr lang="en-US" dirty="0"/>
              <a:t>We will be using </a:t>
            </a:r>
            <a:r>
              <a:rPr lang="en-US" dirty="0" smtClean="0"/>
              <a:t>Holt </a:t>
            </a:r>
            <a:r>
              <a:rPr lang="en-US" dirty="0" err="1" smtClean="0"/>
              <a:t>Mcdougal</a:t>
            </a:r>
            <a:r>
              <a:rPr lang="en-US" dirty="0" smtClean="0"/>
              <a:t> textbooks and study island.</a:t>
            </a:r>
            <a:endParaRPr lang="en-US" sz="21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I </a:t>
            </a:r>
            <a:r>
              <a:rPr lang="en-US" dirty="0"/>
              <a:t>will be providing guided notes for classwork and handouts for most homework assignments. Therefore, students may wish to empty out their notebooks occasionally, perhaps once a quarter, leaving math material acquired so far in the year in a notebook or folder at home. </a:t>
            </a:r>
          </a:p>
        </p:txBody>
      </p:sp>
    </p:spTree>
    <p:extLst>
      <p:ext uri="{BB962C8B-B14F-4D97-AF65-F5344CB8AC3E}">
        <p14:creationId xmlns:p14="http://schemas.microsoft.com/office/powerpoint/2010/main" val="157178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97CCD6-B042-4713-959D-1E5CBEC5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868BB3-B8D2-448F-96F1-D4AE1E4CA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6" y="2160588"/>
            <a:ext cx="3003414" cy="4292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Minor: </a:t>
            </a:r>
            <a:r>
              <a:rPr lang="en-US" dirty="0" smtClean="0"/>
              <a:t>20</a:t>
            </a:r>
            <a:r>
              <a:rPr lang="en-US" dirty="0"/>
              <a:t>%</a:t>
            </a:r>
          </a:p>
          <a:p>
            <a:r>
              <a:rPr lang="en-US" dirty="0"/>
              <a:t>Homework will be sent mostly as </a:t>
            </a:r>
            <a:r>
              <a:rPr lang="en-US" dirty="0" smtClean="0"/>
              <a:t>handouts. </a:t>
            </a:r>
            <a:endParaRPr lang="en-US" dirty="0"/>
          </a:p>
          <a:p>
            <a:r>
              <a:rPr lang="en-US" dirty="0" smtClean="0"/>
              <a:t>Weekly </a:t>
            </a:r>
            <a:r>
              <a:rPr lang="en-US" dirty="0"/>
              <a:t>study </a:t>
            </a:r>
            <a:r>
              <a:rPr lang="en-US" dirty="0" smtClean="0"/>
              <a:t>island </a:t>
            </a:r>
            <a:r>
              <a:rPr lang="en-US" dirty="0"/>
              <a:t>assignments. </a:t>
            </a:r>
          </a:p>
          <a:p>
            <a:r>
              <a:rPr lang="en-US" dirty="0"/>
              <a:t>Homework and potentially other small assignments. </a:t>
            </a:r>
            <a:endParaRPr lang="en-US" dirty="0" smtClean="0"/>
          </a:p>
          <a:p>
            <a:r>
              <a:rPr lang="en-US" dirty="0" smtClean="0"/>
              <a:t>Classwork assignments</a:t>
            </a:r>
            <a:r>
              <a:rPr lang="en-US" dirty="0"/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6DCEB0C-D276-4CD3-8A93-CF91B4BC2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05180" y="2160588"/>
            <a:ext cx="2989159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Medium: 30%	</a:t>
            </a:r>
          </a:p>
          <a:p>
            <a:r>
              <a:rPr lang="en-US" dirty="0"/>
              <a:t>Quizzes</a:t>
            </a:r>
          </a:p>
          <a:p>
            <a:r>
              <a:rPr lang="en-US" dirty="0"/>
              <a:t>Smaller assessments</a:t>
            </a:r>
          </a:p>
          <a:p>
            <a:r>
              <a:rPr lang="en-US" dirty="0"/>
              <a:t>Could be small projects completed in the classroom</a:t>
            </a:r>
          </a:p>
          <a:p>
            <a:r>
              <a:rPr lang="en-US" dirty="0"/>
              <a:t>There are no retakes.</a:t>
            </a:r>
          </a:p>
          <a:p>
            <a:r>
              <a:rPr lang="en-US" dirty="0"/>
              <a:t>At least four per quarter.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="" xmlns:a16="http://schemas.microsoft.com/office/drawing/2014/main" id="{B93C4840-5CD1-451A-B599-70EAA7C436D0}"/>
              </a:ext>
            </a:extLst>
          </p:cNvPr>
          <p:cNvSpPr txBox="1">
            <a:spLocks/>
          </p:cNvSpPr>
          <p:nvPr/>
        </p:nvSpPr>
        <p:spPr>
          <a:xfrm>
            <a:off x="6918769" y="2160588"/>
            <a:ext cx="336533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/>
              <a:t>Major: </a:t>
            </a:r>
            <a:r>
              <a:rPr lang="en-US" dirty="0" smtClean="0"/>
              <a:t>50</a:t>
            </a:r>
            <a:r>
              <a:rPr lang="en-US" dirty="0"/>
              <a:t>%	</a:t>
            </a:r>
          </a:p>
          <a:p>
            <a:r>
              <a:rPr lang="en-US" dirty="0"/>
              <a:t>Tests</a:t>
            </a:r>
          </a:p>
          <a:p>
            <a:r>
              <a:rPr lang="en-US" dirty="0"/>
              <a:t>Major assessments</a:t>
            </a:r>
          </a:p>
          <a:p>
            <a:r>
              <a:rPr lang="en-US" dirty="0"/>
              <a:t>There are no retakes.</a:t>
            </a:r>
          </a:p>
          <a:p>
            <a:r>
              <a:rPr lang="en-US" dirty="0"/>
              <a:t>Two to three major assessments each quarter. </a:t>
            </a:r>
          </a:p>
          <a:p>
            <a:endParaRPr lang="en-US" dirty="0"/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E6CC62-AE7D-4B47-AF7B-AFF7663BA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</a:t>
            </a:r>
            <a:r>
              <a:rPr lang="en-US" dirty="0" smtClean="0"/>
              <a:t>Policy!!!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057004-8A18-4C3B-BC86-868806012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Homework may be given as a handout, assigned through study island</a:t>
            </a:r>
            <a:r>
              <a:rPr lang="en-US" dirty="0" smtClean="0"/>
              <a:t>, </a:t>
            </a:r>
            <a:r>
              <a:rPr lang="en-US" dirty="0"/>
              <a:t>or some other form of assessment.</a:t>
            </a:r>
          </a:p>
          <a:p>
            <a:pPr lvl="0"/>
            <a:r>
              <a:rPr lang="en-US" dirty="0"/>
              <a:t>Students can expect homework after every class, though Mrs. Soyuer may try not to send HW home on the weekends. </a:t>
            </a:r>
          </a:p>
          <a:p>
            <a:pPr lvl="0"/>
            <a:r>
              <a:rPr lang="en-US" dirty="0"/>
              <a:t>Homework is checked for completion only as answers are provided</a:t>
            </a:r>
          </a:p>
          <a:p>
            <a:pPr lvl="0"/>
            <a:r>
              <a:rPr lang="en-US" dirty="0"/>
              <a:t>Homework should show all work for credit</a:t>
            </a:r>
          </a:p>
          <a:p>
            <a:pPr lvl="0"/>
            <a:r>
              <a:rPr lang="en-US" dirty="0"/>
              <a:t>Late policy: if you do not have your homework on the due date, you have 3 days to turn it in for half credit. After this, the grade will remain a zero.</a:t>
            </a:r>
          </a:p>
          <a:p>
            <a:pPr lvl="0"/>
            <a:r>
              <a:rPr lang="en-US" dirty="0"/>
              <a:t>Mrs. Soyuer will put in weekly homework assignments into </a:t>
            </a:r>
            <a:r>
              <a:rPr lang="en-US" dirty="0" err="1" smtClean="0"/>
              <a:t>powerschool</a:t>
            </a:r>
            <a:r>
              <a:rPr lang="en-US" dirty="0" smtClean="0"/>
              <a:t> and class website. </a:t>
            </a:r>
            <a:endParaRPr lang="en-US" dirty="0"/>
          </a:p>
          <a:p>
            <a:pPr lvl="0"/>
            <a:r>
              <a:rPr lang="en-US" dirty="0"/>
              <a:t>It is unacceptable for a student to go to the teacher at the end of the quarter and ask for missing work and partial credit. You have 3 days to turn in late homework only.</a:t>
            </a: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6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195306-B0CF-44DD-8AEA-35C807F05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Homework Note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321827-0F3F-48E3-92D9-5B253C432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Please note that homework counts for only </a:t>
            </a:r>
            <a:r>
              <a:rPr lang="en-US" dirty="0" smtClean="0"/>
              <a:t>20% </a:t>
            </a:r>
            <a:r>
              <a:rPr lang="en-US" dirty="0"/>
              <a:t>of the students’ quarter grades. Therefore, a student may have a 100% for </a:t>
            </a:r>
            <a:r>
              <a:rPr lang="en-US" dirty="0" smtClean="0"/>
              <a:t>homework, </a:t>
            </a:r>
            <a:r>
              <a:rPr lang="en-US" dirty="0"/>
              <a:t>but receive a much lower </a:t>
            </a:r>
            <a:r>
              <a:rPr lang="en-US" dirty="0" smtClean="0"/>
              <a:t>quiz/test </a:t>
            </a:r>
            <a:r>
              <a:rPr lang="en-US" dirty="0"/>
              <a:t>score. The </a:t>
            </a:r>
            <a:r>
              <a:rPr lang="en-US" dirty="0" smtClean="0"/>
              <a:t>quiz/test </a:t>
            </a:r>
            <a:r>
              <a:rPr lang="en-US" dirty="0"/>
              <a:t>scores have more weight and will have much greater effect on the overall grade than the 100% on the homework. </a:t>
            </a:r>
          </a:p>
        </p:txBody>
      </p:sp>
    </p:spTree>
    <p:extLst>
      <p:ext uri="{BB962C8B-B14F-4D97-AF65-F5344CB8AC3E}">
        <p14:creationId xmlns:p14="http://schemas.microsoft.com/office/powerpoint/2010/main" val="166848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0BDC49-D62E-4E62-8A85-59A97B475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Breakdown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78F02D-117F-4BB0-ABB3-20002901D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Quarter 1: </a:t>
            </a:r>
            <a:r>
              <a:rPr lang="en-US" dirty="0" smtClean="0"/>
              <a:t>25%</a:t>
            </a:r>
            <a:endParaRPr lang="en-US" dirty="0"/>
          </a:p>
          <a:p>
            <a:r>
              <a:rPr lang="en-US" dirty="0"/>
              <a:t>Quarter 2: </a:t>
            </a:r>
            <a:r>
              <a:rPr lang="en-US" dirty="0" smtClean="0"/>
              <a:t>25%</a:t>
            </a:r>
            <a:endParaRPr lang="en-US" dirty="0"/>
          </a:p>
          <a:p>
            <a:r>
              <a:rPr lang="en-US" dirty="0"/>
              <a:t>Quarter 3: </a:t>
            </a:r>
            <a:r>
              <a:rPr lang="en-US" dirty="0" smtClean="0"/>
              <a:t>25%</a:t>
            </a:r>
            <a:endParaRPr lang="en-US" dirty="0"/>
          </a:p>
          <a:p>
            <a:r>
              <a:rPr lang="en-US" dirty="0"/>
              <a:t>Quarter 4: </a:t>
            </a:r>
            <a:r>
              <a:rPr lang="en-US" dirty="0" smtClean="0"/>
              <a:t>25%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48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Website</a:t>
            </a:r>
            <a:br>
              <a:rPr lang="en-US" dirty="0" smtClean="0"/>
            </a:br>
            <a:r>
              <a:rPr lang="en-US" dirty="0" smtClean="0"/>
              <a:t>soyuermath.weebly.com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When you visit my teacher website, you </a:t>
            </a:r>
            <a:r>
              <a:rPr lang="en-US" dirty="0"/>
              <a:t>will find the agenda/homework for each day, helpful resources, test prep</a:t>
            </a:r>
            <a:r>
              <a:rPr lang="en-US" dirty="0" smtClean="0"/>
              <a:t>, </a:t>
            </a:r>
            <a:r>
              <a:rPr lang="en-US" dirty="0"/>
              <a:t>and more. </a:t>
            </a:r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dirty="0"/>
              <a:t>explore and get to know this site so that you can use it as necessary. Also, please do not hesitate to reach out with any questions/comments/concerns.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will post updates of our classroom and important announcements </a:t>
            </a:r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dirty="0" smtClean="0"/>
              <a:t>“</a:t>
            </a:r>
            <a:r>
              <a:rPr lang="en-US" smtClean="0"/>
              <a:t>6</a:t>
            </a:r>
            <a:r>
              <a:rPr lang="en-US" baseline="30000" smtClean="0"/>
              <a:t>th</a:t>
            </a:r>
            <a:r>
              <a:rPr lang="en-US" smtClean="0"/>
              <a:t> Grade Math" </a:t>
            </a:r>
            <a:r>
              <a:rPr lang="en-US" dirty="0"/>
              <a:t>section.</a:t>
            </a:r>
          </a:p>
        </p:txBody>
      </p:sp>
    </p:spTree>
    <p:extLst>
      <p:ext uri="{BB962C8B-B14F-4D97-AF65-F5344CB8AC3E}">
        <p14:creationId xmlns:p14="http://schemas.microsoft.com/office/powerpoint/2010/main" val="21071745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294</TotalTime>
  <Words>703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6TH Grade Math </vt:lpstr>
      <vt:lpstr>Course Description</vt:lpstr>
      <vt:lpstr>Topics of Study</vt:lpstr>
      <vt:lpstr>Student Required Materials</vt:lpstr>
      <vt:lpstr>Grading Policy</vt:lpstr>
      <vt:lpstr>Homework Policy!!!</vt:lpstr>
      <vt:lpstr>Additional Homework Note </vt:lpstr>
      <vt:lpstr>Grade Breakdown </vt:lpstr>
      <vt:lpstr>Class Website soyuermath.weebly.com</vt:lpstr>
      <vt:lpstr>Conferences – October 5th </vt:lpstr>
      <vt:lpstr>Thanks for your time!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</dc:title>
  <dc:creator>Mark Nelms</dc:creator>
  <cp:lastModifiedBy>Neslihan Soyuer</cp:lastModifiedBy>
  <cp:revision>24</cp:revision>
  <dcterms:created xsi:type="dcterms:W3CDTF">2017-09-18T14:58:21Z</dcterms:created>
  <dcterms:modified xsi:type="dcterms:W3CDTF">2018-09-06T20:51:30Z</dcterms:modified>
</cp:coreProperties>
</file>