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61" r:id="rId3"/>
    <p:sldId id="259" r:id="rId4"/>
    <p:sldId id="264" r:id="rId5"/>
    <p:sldId id="257" r:id="rId6"/>
    <p:sldId id="262" r:id="rId7"/>
    <p:sldId id="263" r:id="rId8"/>
    <p:sldId id="258" r:id="rId9"/>
    <p:sldId id="266" r:id="rId10"/>
    <p:sldId id="260"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6796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2052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09565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5371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72240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1390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674175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4276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980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2374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493130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7310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9188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2704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739138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2451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9/6/2018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261102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soyuer@tmsacademy.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C66962-B625-4250-A8A3-35FD59DF25F7}"/>
              </a:ext>
            </a:extLst>
          </p:cNvPr>
          <p:cNvSpPr>
            <a:spLocks noGrp="1"/>
          </p:cNvSpPr>
          <p:nvPr>
            <p:ph type="ctrTitle"/>
          </p:nvPr>
        </p:nvSpPr>
        <p:spPr/>
        <p:txBody>
          <a:bodyPr/>
          <a:lstStyle/>
          <a:p>
            <a:r>
              <a:rPr lang="en-US" dirty="0" smtClean="0"/>
              <a:t>Compacted 7</a:t>
            </a:r>
            <a:r>
              <a:rPr lang="en-US" baseline="30000" dirty="0" smtClean="0"/>
              <a:t>th</a:t>
            </a:r>
            <a:r>
              <a:rPr lang="en-US" dirty="0" smtClean="0"/>
              <a:t> and 8</a:t>
            </a:r>
            <a:r>
              <a:rPr lang="en-US" baseline="30000" dirty="0" smtClean="0"/>
              <a:t>th</a:t>
            </a:r>
            <a:r>
              <a:rPr lang="en-US" dirty="0" smtClean="0"/>
              <a:t> Grade Math </a:t>
            </a:r>
            <a:endParaRPr lang="en-US" dirty="0"/>
          </a:p>
        </p:txBody>
      </p:sp>
      <p:sp>
        <p:nvSpPr>
          <p:cNvPr id="3" name="Subtitle 2">
            <a:extLst>
              <a:ext uri="{FF2B5EF4-FFF2-40B4-BE49-F238E27FC236}">
                <a16:creationId xmlns="" xmlns:a16="http://schemas.microsoft.com/office/drawing/2014/main" id="{AA44C0CF-ABDB-4B71-BE5C-65754BC99172}"/>
              </a:ext>
            </a:extLst>
          </p:cNvPr>
          <p:cNvSpPr>
            <a:spLocks noGrp="1"/>
          </p:cNvSpPr>
          <p:nvPr>
            <p:ph type="subTitle" idx="1"/>
          </p:nvPr>
        </p:nvSpPr>
        <p:spPr/>
        <p:txBody>
          <a:bodyPr/>
          <a:lstStyle/>
          <a:p>
            <a:r>
              <a:rPr lang="en-US" dirty="0" smtClean="0">
                <a:hlinkClick r:id="rId2"/>
              </a:rPr>
              <a:t>nsoyuer@tmsacademy.org</a:t>
            </a:r>
            <a:endParaRPr lang="en-US" dirty="0"/>
          </a:p>
          <a:p>
            <a:r>
              <a:rPr lang="en-US" dirty="0" smtClean="0"/>
              <a:t>soyuermath.weebly.com</a:t>
            </a:r>
            <a:endParaRPr lang="en-US" dirty="0"/>
          </a:p>
          <a:p>
            <a:endParaRPr lang="en-US" dirty="0"/>
          </a:p>
        </p:txBody>
      </p:sp>
    </p:spTree>
    <p:extLst>
      <p:ext uri="{BB962C8B-B14F-4D97-AF65-F5344CB8AC3E}">
        <p14:creationId xmlns:p14="http://schemas.microsoft.com/office/powerpoint/2010/main" val="3996689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AE8288-E754-40A2-8BD8-54362D55A407}"/>
              </a:ext>
            </a:extLst>
          </p:cNvPr>
          <p:cNvSpPr>
            <a:spLocks noGrp="1"/>
          </p:cNvSpPr>
          <p:nvPr>
            <p:ph type="title"/>
          </p:nvPr>
        </p:nvSpPr>
        <p:spPr/>
        <p:txBody>
          <a:bodyPr/>
          <a:lstStyle/>
          <a:p>
            <a:r>
              <a:rPr lang="en-US" dirty="0"/>
              <a:t>Conferences – </a:t>
            </a:r>
            <a:r>
              <a:rPr lang="en-US" dirty="0" smtClean="0"/>
              <a:t>October 5</a:t>
            </a:r>
            <a:r>
              <a:rPr lang="en-US" baseline="30000" dirty="0" smtClean="0"/>
              <a:t>th</a:t>
            </a:r>
            <a:r>
              <a:rPr lang="en-US" dirty="0" smtClean="0"/>
              <a:t> </a:t>
            </a:r>
            <a:endParaRPr lang="en-US" dirty="0"/>
          </a:p>
        </p:txBody>
      </p:sp>
      <p:sp>
        <p:nvSpPr>
          <p:cNvPr id="3" name="Content Placeholder 2">
            <a:extLst>
              <a:ext uri="{FF2B5EF4-FFF2-40B4-BE49-F238E27FC236}">
                <a16:creationId xmlns="" xmlns:a16="http://schemas.microsoft.com/office/drawing/2014/main" id="{5D5600A4-CEFD-489C-BD38-7C4BAB819D38}"/>
              </a:ext>
            </a:extLst>
          </p:cNvPr>
          <p:cNvSpPr>
            <a:spLocks noGrp="1"/>
          </p:cNvSpPr>
          <p:nvPr>
            <p:ph idx="1"/>
          </p:nvPr>
        </p:nvSpPr>
        <p:spPr/>
        <p:txBody>
          <a:bodyPr/>
          <a:lstStyle/>
          <a:p>
            <a:pPr marL="0" indent="0">
              <a:buNone/>
            </a:pPr>
            <a:r>
              <a:rPr lang="en-US" dirty="0"/>
              <a:t>If I felt that I needed to speak with you about behavioral or academic concerns, I have already contacted you for a conference.</a:t>
            </a:r>
          </a:p>
          <a:p>
            <a:pPr marL="0" indent="0">
              <a:buNone/>
            </a:pPr>
            <a:endParaRPr lang="en-US" dirty="0"/>
          </a:p>
          <a:p>
            <a:pPr marL="0" indent="0">
              <a:buNone/>
            </a:pPr>
            <a:r>
              <a:rPr lang="en-US" dirty="0"/>
              <a:t>If you have not been invited to a conference with me but would like to schedule one, please  send me an email at </a:t>
            </a:r>
            <a:r>
              <a:rPr lang="en-US" dirty="0" smtClean="0"/>
              <a:t>nsoyuer@tmsacademy.org </a:t>
            </a:r>
            <a:r>
              <a:rPr lang="en-US" dirty="0"/>
              <a:t>or use the </a:t>
            </a:r>
            <a:r>
              <a:rPr lang="en-US" dirty="0" smtClean="0"/>
              <a:t>link. </a:t>
            </a:r>
            <a:r>
              <a:rPr lang="en-US" dirty="0"/>
              <a:t>Please also send a few times that would work best for you. I will respond to schedule the conference. </a:t>
            </a:r>
          </a:p>
        </p:txBody>
      </p:sp>
    </p:spTree>
    <p:extLst>
      <p:ext uri="{BB962C8B-B14F-4D97-AF65-F5344CB8AC3E}">
        <p14:creationId xmlns:p14="http://schemas.microsoft.com/office/powerpoint/2010/main" val="3102011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0DB77A-C97F-464B-9538-48BF10D2BE6F}"/>
              </a:ext>
            </a:extLst>
          </p:cNvPr>
          <p:cNvSpPr>
            <a:spLocks noGrp="1"/>
          </p:cNvSpPr>
          <p:nvPr>
            <p:ph type="ctrTitle"/>
          </p:nvPr>
        </p:nvSpPr>
        <p:spPr/>
        <p:txBody>
          <a:bodyPr/>
          <a:lstStyle/>
          <a:p>
            <a:r>
              <a:rPr lang="en-US" dirty="0"/>
              <a:t>Thanks for your time! </a:t>
            </a:r>
          </a:p>
        </p:txBody>
      </p:sp>
      <p:sp>
        <p:nvSpPr>
          <p:cNvPr id="3" name="Subtitle 2">
            <a:extLst>
              <a:ext uri="{FF2B5EF4-FFF2-40B4-BE49-F238E27FC236}">
                <a16:creationId xmlns="" xmlns:a16="http://schemas.microsoft.com/office/drawing/2014/main" id="{D11F6AD9-4264-44F7-A2BF-0A0DFE880B6A}"/>
              </a:ext>
            </a:extLst>
          </p:cNvPr>
          <p:cNvSpPr>
            <a:spLocks noGrp="1"/>
          </p:cNvSpPr>
          <p:nvPr>
            <p:ph type="subTitle" idx="1"/>
          </p:nvPr>
        </p:nvSpPr>
        <p:spPr/>
        <p:txBody>
          <a:bodyPr/>
          <a:lstStyle/>
          <a:p>
            <a:r>
              <a:rPr lang="en-US" dirty="0"/>
              <a:t>-Mrs. </a:t>
            </a:r>
            <a:r>
              <a:rPr lang="en-US" dirty="0" smtClean="0"/>
              <a:t>Soyuer</a:t>
            </a:r>
            <a:endParaRPr lang="en-US" dirty="0"/>
          </a:p>
        </p:txBody>
      </p:sp>
    </p:spTree>
    <p:extLst>
      <p:ext uri="{BB962C8B-B14F-4D97-AF65-F5344CB8AC3E}">
        <p14:creationId xmlns:p14="http://schemas.microsoft.com/office/powerpoint/2010/main" val="1807509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2AA447-918D-49BF-8711-674B544EF604}"/>
              </a:ext>
            </a:extLst>
          </p:cNvPr>
          <p:cNvSpPr>
            <a:spLocks noGrp="1"/>
          </p:cNvSpPr>
          <p:nvPr>
            <p:ph type="title"/>
          </p:nvPr>
        </p:nvSpPr>
        <p:spPr/>
        <p:txBody>
          <a:bodyPr/>
          <a:lstStyle/>
          <a:p>
            <a:r>
              <a:rPr lang="en-US" dirty="0"/>
              <a:t>What </a:t>
            </a:r>
            <a:r>
              <a:rPr lang="en-US" dirty="0" smtClean="0"/>
              <a:t>is Compacted 7</a:t>
            </a:r>
            <a:r>
              <a:rPr lang="en-US" baseline="30000" dirty="0" smtClean="0"/>
              <a:t>th</a:t>
            </a:r>
            <a:r>
              <a:rPr lang="en-US" dirty="0" smtClean="0"/>
              <a:t> and 8</a:t>
            </a:r>
            <a:r>
              <a:rPr lang="en-US" baseline="30000" dirty="0" smtClean="0"/>
              <a:t>th</a:t>
            </a:r>
            <a:r>
              <a:rPr lang="en-US" dirty="0" smtClean="0"/>
              <a:t> Grade Math!?!!!</a:t>
            </a:r>
            <a:endParaRPr lang="en-US" dirty="0"/>
          </a:p>
        </p:txBody>
      </p:sp>
      <p:sp>
        <p:nvSpPr>
          <p:cNvPr id="3" name="Content Placeholder 2">
            <a:extLst>
              <a:ext uri="{FF2B5EF4-FFF2-40B4-BE49-F238E27FC236}">
                <a16:creationId xmlns="" xmlns:a16="http://schemas.microsoft.com/office/drawing/2014/main" id="{E4BD1D9B-1E14-40A1-976F-99E4C14619FA}"/>
              </a:ext>
            </a:extLst>
          </p:cNvPr>
          <p:cNvSpPr>
            <a:spLocks noGrp="1"/>
          </p:cNvSpPr>
          <p:nvPr>
            <p:ph idx="1"/>
          </p:nvPr>
        </p:nvSpPr>
        <p:spPr/>
        <p:txBody>
          <a:bodyPr>
            <a:normAutofit/>
          </a:bodyPr>
          <a:lstStyle/>
          <a:p>
            <a:pPr marL="0" indent="0">
              <a:buNone/>
            </a:pPr>
            <a:r>
              <a:rPr lang="en-US" dirty="0"/>
              <a:t>I get this question very </a:t>
            </a:r>
            <a:r>
              <a:rPr lang="en-US" dirty="0" smtClean="0"/>
              <a:t>often! Compacted 7</a:t>
            </a:r>
            <a:r>
              <a:rPr lang="en-US" baseline="30000" dirty="0" smtClean="0"/>
              <a:t>th</a:t>
            </a:r>
            <a:r>
              <a:rPr lang="en-US" dirty="0" smtClean="0"/>
              <a:t>&amp;8</a:t>
            </a:r>
            <a:r>
              <a:rPr lang="en-US" baseline="30000" dirty="0" smtClean="0"/>
              <a:t>th</a:t>
            </a:r>
            <a:r>
              <a:rPr lang="en-US" dirty="0" smtClean="0"/>
              <a:t> math(</a:t>
            </a:r>
            <a:r>
              <a:rPr lang="en-US" dirty="0" err="1" smtClean="0"/>
              <a:t>prealgebra</a:t>
            </a:r>
            <a:r>
              <a:rPr lang="en-US" dirty="0" smtClean="0"/>
              <a:t>) </a:t>
            </a:r>
            <a:r>
              <a:rPr lang="en-US" dirty="0"/>
              <a:t>is an advanced course for sixth graders. This year-long course prepares students to enter the study of Math I (a high school credited course) as seventh graders. The focus of the course is building the foundation necessary for success in the study of algebra. Students will become familiar with the following: the properties of mathematics; the language of algebra; solving one step and two step equations; adding, subtracting, multiplying and dividing rational numbers and integers; solving inequalities; graphing equations and inequalities; proportion; percent; statistics and graphs; probability; applying algebra to geometry; measurement; introduction to trigonometry; and the study of polynomials.</a:t>
            </a:r>
          </a:p>
          <a:p>
            <a:pPr marL="0" indent="0">
              <a:buNone/>
            </a:pPr>
            <a:endParaRPr lang="en-US" dirty="0"/>
          </a:p>
        </p:txBody>
      </p:sp>
    </p:spTree>
    <p:extLst>
      <p:ext uri="{BB962C8B-B14F-4D97-AF65-F5344CB8AC3E}">
        <p14:creationId xmlns:p14="http://schemas.microsoft.com/office/powerpoint/2010/main" val="546396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00CBA7-B027-4CE3-9BCD-E12D3E90443C}"/>
              </a:ext>
            </a:extLst>
          </p:cNvPr>
          <p:cNvSpPr>
            <a:spLocks noGrp="1"/>
          </p:cNvSpPr>
          <p:nvPr>
            <p:ph type="title"/>
          </p:nvPr>
        </p:nvSpPr>
        <p:spPr/>
        <p:txBody>
          <a:bodyPr/>
          <a:lstStyle/>
          <a:p>
            <a:r>
              <a:rPr lang="en-US" dirty="0"/>
              <a:t>Topics of Study</a:t>
            </a:r>
          </a:p>
        </p:txBody>
      </p:sp>
      <p:sp>
        <p:nvSpPr>
          <p:cNvPr id="3" name="Content Placeholder 2">
            <a:extLst>
              <a:ext uri="{FF2B5EF4-FFF2-40B4-BE49-F238E27FC236}">
                <a16:creationId xmlns="" xmlns:a16="http://schemas.microsoft.com/office/drawing/2014/main" id="{0C1B9393-1E09-4439-82C2-C819FDC2CD8B}"/>
              </a:ext>
            </a:extLst>
          </p:cNvPr>
          <p:cNvSpPr>
            <a:spLocks noGrp="1"/>
          </p:cNvSpPr>
          <p:nvPr>
            <p:ph idx="1"/>
          </p:nvPr>
        </p:nvSpPr>
        <p:spPr/>
        <p:txBody>
          <a:bodyPr>
            <a:normAutofit lnSpcReduction="10000"/>
          </a:bodyPr>
          <a:lstStyle/>
          <a:p>
            <a:r>
              <a:rPr lang="en-US" dirty="0"/>
              <a:t>Unit 1: Principles of Algebra</a:t>
            </a:r>
          </a:p>
          <a:p>
            <a:r>
              <a:rPr lang="en-US" dirty="0"/>
              <a:t>Unit 2: Rational Numbers </a:t>
            </a:r>
          </a:p>
          <a:p>
            <a:r>
              <a:rPr lang="en-US" dirty="0"/>
              <a:t>Unit 3: Multi-Step Equations and Inequalities</a:t>
            </a:r>
          </a:p>
          <a:p>
            <a:r>
              <a:rPr lang="en-US" dirty="0"/>
              <a:t>Unit 4: Exponents and </a:t>
            </a:r>
            <a:r>
              <a:rPr lang="en-US" dirty="0" smtClean="0"/>
              <a:t>Roots</a:t>
            </a:r>
          </a:p>
          <a:p>
            <a:r>
              <a:rPr lang="en-US" dirty="0" smtClean="0"/>
              <a:t>Unit </a:t>
            </a:r>
            <a:r>
              <a:rPr lang="en-US" dirty="0"/>
              <a:t>5: Ratios, Proportions, and Similarity</a:t>
            </a:r>
          </a:p>
          <a:p>
            <a:r>
              <a:rPr lang="en-US" dirty="0"/>
              <a:t>Unit 6: </a:t>
            </a:r>
            <a:r>
              <a:rPr lang="en-US" dirty="0" err="1" smtClean="0"/>
              <a:t>Percents</a:t>
            </a:r>
            <a:endParaRPr lang="en-US" dirty="0"/>
          </a:p>
          <a:p>
            <a:r>
              <a:rPr lang="en-US" dirty="0"/>
              <a:t>Unit 7: Graphs and Functions</a:t>
            </a:r>
          </a:p>
          <a:p>
            <a:r>
              <a:rPr lang="en-US" dirty="0"/>
              <a:t>Unit 8: Foundations of </a:t>
            </a:r>
            <a:r>
              <a:rPr lang="en-US" dirty="0" smtClean="0"/>
              <a:t>Geometry</a:t>
            </a:r>
          </a:p>
          <a:p>
            <a:r>
              <a:rPr lang="en-US" dirty="0" smtClean="0"/>
              <a:t>Unit 9: </a:t>
            </a:r>
            <a:r>
              <a:rPr lang="en-US" dirty="0"/>
              <a:t>Data, Statistics, and </a:t>
            </a:r>
            <a:r>
              <a:rPr lang="en-US" dirty="0" smtClean="0"/>
              <a:t>Probability</a:t>
            </a:r>
          </a:p>
          <a:p>
            <a:r>
              <a:rPr lang="en-US" dirty="0" smtClean="0"/>
              <a:t>Unit 10: Polynomials</a:t>
            </a:r>
            <a:endParaRPr lang="en-US" dirty="0"/>
          </a:p>
        </p:txBody>
      </p:sp>
    </p:spTree>
    <p:extLst>
      <p:ext uri="{BB962C8B-B14F-4D97-AF65-F5344CB8AC3E}">
        <p14:creationId xmlns:p14="http://schemas.microsoft.com/office/powerpoint/2010/main" val="2794730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16F519-0D9C-4076-927C-451BDFA3E1FF}"/>
              </a:ext>
            </a:extLst>
          </p:cNvPr>
          <p:cNvSpPr>
            <a:spLocks noGrp="1"/>
          </p:cNvSpPr>
          <p:nvPr>
            <p:ph type="title"/>
          </p:nvPr>
        </p:nvSpPr>
        <p:spPr/>
        <p:txBody>
          <a:bodyPr/>
          <a:lstStyle/>
          <a:p>
            <a:r>
              <a:rPr lang="en-US" dirty="0"/>
              <a:t>Student Required Materials</a:t>
            </a:r>
          </a:p>
        </p:txBody>
      </p:sp>
      <p:sp>
        <p:nvSpPr>
          <p:cNvPr id="3" name="Content Placeholder 2">
            <a:extLst>
              <a:ext uri="{FF2B5EF4-FFF2-40B4-BE49-F238E27FC236}">
                <a16:creationId xmlns="" xmlns:a16="http://schemas.microsoft.com/office/drawing/2014/main" id="{76E1D994-F8CF-459F-BC93-85F61E0D9825}"/>
              </a:ext>
            </a:extLst>
          </p:cNvPr>
          <p:cNvSpPr>
            <a:spLocks noGrp="1"/>
          </p:cNvSpPr>
          <p:nvPr>
            <p:ph idx="1"/>
          </p:nvPr>
        </p:nvSpPr>
        <p:spPr/>
        <p:txBody>
          <a:bodyPr>
            <a:normAutofit lnSpcReduction="10000"/>
          </a:bodyPr>
          <a:lstStyle/>
          <a:p>
            <a:pPr marL="0" indent="0">
              <a:buNone/>
            </a:pPr>
            <a:endParaRPr lang="en-US" dirty="0"/>
          </a:p>
          <a:p>
            <a:r>
              <a:rPr lang="en-US" dirty="0" smtClean="0"/>
              <a:t>Students </a:t>
            </a:r>
            <a:r>
              <a:rPr lang="en-US" dirty="0"/>
              <a:t>are expected to organize their class materials how they see fit, but we recommend a 1” binder with tabs for homework, classwork/notes, and study guides/reviews. </a:t>
            </a:r>
          </a:p>
          <a:p>
            <a:r>
              <a:rPr lang="en-US" b="1" dirty="0" smtClean="0"/>
              <a:t>PENCILS </a:t>
            </a:r>
            <a:r>
              <a:rPr lang="en-US" b="1" dirty="0"/>
              <a:t>ONLY.</a:t>
            </a:r>
          </a:p>
          <a:p>
            <a:r>
              <a:rPr lang="en-US" dirty="0" smtClean="0"/>
              <a:t>Personal </a:t>
            </a:r>
            <a:r>
              <a:rPr lang="en-US" dirty="0"/>
              <a:t>Scientific Calculator: Please write your name on your calculator. (No sharing calculators please.)</a:t>
            </a:r>
          </a:p>
          <a:p>
            <a:r>
              <a:rPr lang="en-US" dirty="0" smtClean="0"/>
              <a:t>Optional</a:t>
            </a:r>
            <a:r>
              <a:rPr lang="en-US" dirty="0"/>
              <a:t>:  graph paper, ruler and erasable colored pencils for class activities</a:t>
            </a:r>
          </a:p>
          <a:p>
            <a:r>
              <a:rPr lang="en-US" dirty="0" smtClean="0"/>
              <a:t>I </a:t>
            </a:r>
            <a:r>
              <a:rPr lang="en-US" dirty="0"/>
              <a:t>will be providing guided notes for classwork and handouts for most homework assignments. Therefore, students may wish to empty out their notebooks occasionally, perhaps once a quarter, leaving math material acquired so far in the year in a notebook or folder at home. </a:t>
            </a:r>
          </a:p>
        </p:txBody>
      </p:sp>
    </p:spTree>
    <p:extLst>
      <p:ext uri="{BB962C8B-B14F-4D97-AF65-F5344CB8AC3E}">
        <p14:creationId xmlns:p14="http://schemas.microsoft.com/office/powerpoint/2010/main" val="1571788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97CCD6-B042-4713-959D-1E5CBEC53D1A}"/>
              </a:ext>
            </a:extLst>
          </p:cNvPr>
          <p:cNvSpPr>
            <a:spLocks noGrp="1"/>
          </p:cNvSpPr>
          <p:nvPr>
            <p:ph type="title"/>
          </p:nvPr>
        </p:nvSpPr>
        <p:spPr/>
        <p:txBody>
          <a:bodyPr/>
          <a:lstStyle/>
          <a:p>
            <a:r>
              <a:rPr lang="en-US" dirty="0"/>
              <a:t>Grading Policy</a:t>
            </a:r>
          </a:p>
        </p:txBody>
      </p:sp>
      <p:sp>
        <p:nvSpPr>
          <p:cNvPr id="3" name="Content Placeholder 2">
            <a:extLst>
              <a:ext uri="{FF2B5EF4-FFF2-40B4-BE49-F238E27FC236}">
                <a16:creationId xmlns="" xmlns:a16="http://schemas.microsoft.com/office/drawing/2014/main" id="{BD868BB3-B8D2-448F-96F1-D4AE1E4CABD8}"/>
              </a:ext>
            </a:extLst>
          </p:cNvPr>
          <p:cNvSpPr>
            <a:spLocks noGrp="1"/>
          </p:cNvSpPr>
          <p:nvPr>
            <p:ph sz="half" idx="1"/>
          </p:nvPr>
        </p:nvSpPr>
        <p:spPr>
          <a:xfrm>
            <a:off x="677336" y="2160588"/>
            <a:ext cx="3003414" cy="4292297"/>
          </a:xfrm>
        </p:spPr>
        <p:txBody>
          <a:bodyPr>
            <a:normAutofit/>
          </a:bodyPr>
          <a:lstStyle/>
          <a:p>
            <a:pPr marL="0" indent="0">
              <a:buNone/>
            </a:pPr>
            <a:r>
              <a:rPr lang="en-US" dirty="0"/>
              <a:t>Minor: </a:t>
            </a:r>
            <a:r>
              <a:rPr lang="en-US" dirty="0" smtClean="0"/>
              <a:t>20</a:t>
            </a:r>
            <a:r>
              <a:rPr lang="en-US" dirty="0"/>
              <a:t>%</a:t>
            </a:r>
          </a:p>
          <a:p>
            <a:r>
              <a:rPr lang="en-US" dirty="0"/>
              <a:t>Homework will be sent mostly as </a:t>
            </a:r>
            <a:r>
              <a:rPr lang="en-US" dirty="0" smtClean="0"/>
              <a:t>handouts. </a:t>
            </a:r>
            <a:endParaRPr lang="en-US" dirty="0"/>
          </a:p>
          <a:p>
            <a:r>
              <a:rPr lang="en-US" dirty="0" smtClean="0"/>
              <a:t>Weekly </a:t>
            </a:r>
            <a:r>
              <a:rPr lang="en-US" dirty="0"/>
              <a:t>study </a:t>
            </a:r>
            <a:r>
              <a:rPr lang="en-US" dirty="0" smtClean="0"/>
              <a:t>island or</a:t>
            </a:r>
            <a:r>
              <a:rPr lang="en-US" dirty="0" smtClean="0"/>
              <a:t> </a:t>
            </a:r>
            <a:r>
              <a:rPr lang="en-US" dirty="0" err="1" smtClean="0"/>
              <a:t>mathxl</a:t>
            </a:r>
            <a:r>
              <a:rPr lang="en-US" dirty="0" smtClean="0"/>
              <a:t> </a:t>
            </a:r>
            <a:r>
              <a:rPr lang="en-US" dirty="0"/>
              <a:t>assignments. </a:t>
            </a:r>
          </a:p>
          <a:p>
            <a:r>
              <a:rPr lang="en-US" dirty="0"/>
              <a:t>Homework and potentially other small assignments. </a:t>
            </a:r>
            <a:endParaRPr lang="en-US" dirty="0" smtClean="0"/>
          </a:p>
          <a:p>
            <a:r>
              <a:rPr lang="en-US" dirty="0" smtClean="0"/>
              <a:t>Classwork assignments</a:t>
            </a:r>
            <a:r>
              <a:rPr lang="en-US" dirty="0"/>
              <a:t>	</a:t>
            </a:r>
          </a:p>
        </p:txBody>
      </p:sp>
      <p:sp>
        <p:nvSpPr>
          <p:cNvPr id="4" name="Content Placeholder 3">
            <a:extLst>
              <a:ext uri="{FF2B5EF4-FFF2-40B4-BE49-F238E27FC236}">
                <a16:creationId xmlns="" xmlns:a16="http://schemas.microsoft.com/office/drawing/2014/main" id="{B6DCEB0C-D276-4CD3-8A93-CF91B4BC2AD1}"/>
              </a:ext>
            </a:extLst>
          </p:cNvPr>
          <p:cNvSpPr>
            <a:spLocks noGrp="1"/>
          </p:cNvSpPr>
          <p:nvPr>
            <p:ph sz="half" idx="2"/>
          </p:nvPr>
        </p:nvSpPr>
        <p:spPr>
          <a:xfrm>
            <a:off x="3805180" y="2160588"/>
            <a:ext cx="2989159" cy="3880773"/>
          </a:xfrm>
        </p:spPr>
        <p:txBody>
          <a:bodyPr/>
          <a:lstStyle/>
          <a:p>
            <a:pPr marL="0" indent="0">
              <a:buNone/>
            </a:pPr>
            <a:r>
              <a:rPr lang="en-US" dirty="0"/>
              <a:t>Medium: 30%	</a:t>
            </a:r>
          </a:p>
          <a:p>
            <a:r>
              <a:rPr lang="en-US" dirty="0"/>
              <a:t>Quizzes</a:t>
            </a:r>
          </a:p>
          <a:p>
            <a:r>
              <a:rPr lang="en-US" dirty="0"/>
              <a:t>Smaller assessments</a:t>
            </a:r>
          </a:p>
          <a:p>
            <a:r>
              <a:rPr lang="en-US" dirty="0"/>
              <a:t>Could be small projects completed in the classroom</a:t>
            </a:r>
          </a:p>
          <a:p>
            <a:r>
              <a:rPr lang="en-US" dirty="0"/>
              <a:t>There are no retakes.</a:t>
            </a:r>
          </a:p>
          <a:p>
            <a:r>
              <a:rPr lang="en-US" dirty="0"/>
              <a:t>At least four per quarter. </a:t>
            </a:r>
          </a:p>
          <a:p>
            <a:endParaRPr lang="en-US" dirty="0"/>
          </a:p>
          <a:p>
            <a:pPr marL="0" indent="0">
              <a:buNone/>
            </a:pPr>
            <a:endParaRPr lang="en-US" dirty="0"/>
          </a:p>
        </p:txBody>
      </p:sp>
      <p:sp>
        <p:nvSpPr>
          <p:cNvPr id="7" name="Content Placeholder 3">
            <a:extLst>
              <a:ext uri="{FF2B5EF4-FFF2-40B4-BE49-F238E27FC236}">
                <a16:creationId xmlns="" xmlns:a16="http://schemas.microsoft.com/office/drawing/2014/main" id="{B93C4840-5CD1-451A-B599-70EAA7C436D0}"/>
              </a:ext>
            </a:extLst>
          </p:cNvPr>
          <p:cNvSpPr txBox="1">
            <a:spLocks/>
          </p:cNvSpPr>
          <p:nvPr/>
        </p:nvSpPr>
        <p:spPr>
          <a:xfrm>
            <a:off x="6918769" y="2160588"/>
            <a:ext cx="3365337"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dirty="0"/>
              <a:t>Major: </a:t>
            </a:r>
            <a:r>
              <a:rPr lang="en-US" dirty="0" smtClean="0"/>
              <a:t>50</a:t>
            </a:r>
            <a:r>
              <a:rPr lang="en-US" dirty="0"/>
              <a:t>%	</a:t>
            </a:r>
          </a:p>
          <a:p>
            <a:r>
              <a:rPr lang="en-US" dirty="0"/>
              <a:t>Tests</a:t>
            </a:r>
          </a:p>
          <a:p>
            <a:r>
              <a:rPr lang="en-US" dirty="0"/>
              <a:t>Major assessments</a:t>
            </a:r>
          </a:p>
          <a:p>
            <a:r>
              <a:rPr lang="en-US" dirty="0"/>
              <a:t>There are no retakes.</a:t>
            </a:r>
          </a:p>
          <a:p>
            <a:r>
              <a:rPr lang="en-US" dirty="0"/>
              <a:t>Two to three major assessments each quarter. </a:t>
            </a:r>
          </a:p>
          <a:p>
            <a:endParaRPr lang="en-US" dirty="0"/>
          </a:p>
          <a:p>
            <a:pPr marL="0" indent="0">
              <a:buFont typeface="Wingdings 3" charset="2"/>
              <a:buNone/>
            </a:pPr>
            <a:endParaRPr lang="en-US" dirty="0"/>
          </a:p>
        </p:txBody>
      </p:sp>
    </p:spTree>
    <p:extLst>
      <p:ext uri="{BB962C8B-B14F-4D97-AF65-F5344CB8AC3E}">
        <p14:creationId xmlns:p14="http://schemas.microsoft.com/office/powerpoint/2010/main" val="2329433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E6CC62-AE7D-4B47-AF7B-AFF7663BA62B}"/>
              </a:ext>
            </a:extLst>
          </p:cNvPr>
          <p:cNvSpPr>
            <a:spLocks noGrp="1"/>
          </p:cNvSpPr>
          <p:nvPr>
            <p:ph type="title"/>
          </p:nvPr>
        </p:nvSpPr>
        <p:spPr/>
        <p:txBody>
          <a:bodyPr/>
          <a:lstStyle/>
          <a:p>
            <a:r>
              <a:rPr lang="en-US" dirty="0"/>
              <a:t>Homework </a:t>
            </a:r>
            <a:r>
              <a:rPr lang="en-US" dirty="0" smtClean="0"/>
              <a:t>Policy!!!</a:t>
            </a:r>
            <a:endParaRPr lang="en-US" dirty="0"/>
          </a:p>
        </p:txBody>
      </p:sp>
      <p:sp>
        <p:nvSpPr>
          <p:cNvPr id="3" name="Content Placeholder 2">
            <a:extLst>
              <a:ext uri="{FF2B5EF4-FFF2-40B4-BE49-F238E27FC236}">
                <a16:creationId xmlns="" xmlns:a16="http://schemas.microsoft.com/office/drawing/2014/main" id="{24057004-8A18-4C3B-BC86-8688060124A1}"/>
              </a:ext>
            </a:extLst>
          </p:cNvPr>
          <p:cNvSpPr>
            <a:spLocks noGrp="1"/>
          </p:cNvSpPr>
          <p:nvPr>
            <p:ph idx="1"/>
          </p:nvPr>
        </p:nvSpPr>
        <p:spPr/>
        <p:txBody>
          <a:bodyPr>
            <a:normAutofit fontScale="85000" lnSpcReduction="10000"/>
          </a:bodyPr>
          <a:lstStyle/>
          <a:p>
            <a:pPr lvl="0"/>
            <a:r>
              <a:rPr lang="en-US" dirty="0"/>
              <a:t>Homework may be given as a handout, assigned through study island, </a:t>
            </a:r>
            <a:r>
              <a:rPr lang="en-US" dirty="0" err="1"/>
              <a:t>mathxl</a:t>
            </a:r>
            <a:r>
              <a:rPr lang="en-US" dirty="0"/>
              <a:t> or some other form of assessment.</a:t>
            </a:r>
          </a:p>
          <a:p>
            <a:pPr lvl="0"/>
            <a:r>
              <a:rPr lang="en-US" dirty="0"/>
              <a:t>Students can expect homework after every class, though Mrs. Soyuer may try not to send HW home on the weekends. </a:t>
            </a:r>
          </a:p>
          <a:p>
            <a:pPr lvl="0"/>
            <a:r>
              <a:rPr lang="en-US" dirty="0"/>
              <a:t>Homework is checked for completion only as answers are provided</a:t>
            </a:r>
          </a:p>
          <a:p>
            <a:pPr lvl="0"/>
            <a:r>
              <a:rPr lang="en-US" dirty="0"/>
              <a:t>Homework should show all work for credit</a:t>
            </a:r>
          </a:p>
          <a:p>
            <a:pPr lvl="0"/>
            <a:r>
              <a:rPr lang="en-US" dirty="0"/>
              <a:t>Late policy: if you do not have your homework on the due date, you have 3 days to turn it in for half credit. After this, the grade will remain a zero.</a:t>
            </a:r>
          </a:p>
          <a:p>
            <a:pPr lvl="0"/>
            <a:r>
              <a:rPr lang="en-US" dirty="0"/>
              <a:t>Mrs. Soyuer will put in weekly homework assignments into </a:t>
            </a:r>
            <a:r>
              <a:rPr lang="en-US" dirty="0" err="1" smtClean="0"/>
              <a:t>powerschool</a:t>
            </a:r>
            <a:r>
              <a:rPr lang="en-US" dirty="0" smtClean="0"/>
              <a:t> and post it on website. </a:t>
            </a:r>
            <a:endParaRPr lang="en-US" dirty="0"/>
          </a:p>
          <a:p>
            <a:pPr lvl="0"/>
            <a:r>
              <a:rPr lang="en-US" dirty="0"/>
              <a:t>It is unacceptable for a student to go to the teacher at the end of the quarter and ask for missing work and partial credit. You have 3 days to turn in late homework only.</a:t>
            </a:r>
          </a:p>
          <a:p>
            <a:pPr fontAlgn="base"/>
            <a:r>
              <a:rPr lang="en-US" dirty="0" smtClean="0"/>
              <a:t>.</a:t>
            </a:r>
            <a:endParaRPr lang="en-US" dirty="0"/>
          </a:p>
          <a:p>
            <a:endParaRPr lang="en-US" dirty="0"/>
          </a:p>
        </p:txBody>
      </p:sp>
    </p:spTree>
    <p:extLst>
      <p:ext uri="{BB962C8B-B14F-4D97-AF65-F5344CB8AC3E}">
        <p14:creationId xmlns:p14="http://schemas.microsoft.com/office/powerpoint/2010/main" val="1735669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195306-B0CF-44DD-8AEA-35C807F05D27}"/>
              </a:ext>
            </a:extLst>
          </p:cNvPr>
          <p:cNvSpPr>
            <a:spLocks noGrp="1"/>
          </p:cNvSpPr>
          <p:nvPr>
            <p:ph type="title"/>
          </p:nvPr>
        </p:nvSpPr>
        <p:spPr/>
        <p:txBody>
          <a:bodyPr/>
          <a:lstStyle/>
          <a:p>
            <a:r>
              <a:rPr lang="en-US" dirty="0"/>
              <a:t>Additional Homework Note	</a:t>
            </a:r>
          </a:p>
        </p:txBody>
      </p:sp>
      <p:sp>
        <p:nvSpPr>
          <p:cNvPr id="3" name="Content Placeholder 2">
            <a:extLst>
              <a:ext uri="{FF2B5EF4-FFF2-40B4-BE49-F238E27FC236}">
                <a16:creationId xmlns="" xmlns:a16="http://schemas.microsoft.com/office/drawing/2014/main" id="{7D321827-0F3F-48E3-92D9-5B253C4322E4}"/>
              </a:ext>
            </a:extLst>
          </p:cNvPr>
          <p:cNvSpPr>
            <a:spLocks noGrp="1"/>
          </p:cNvSpPr>
          <p:nvPr>
            <p:ph idx="1"/>
          </p:nvPr>
        </p:nvSpPr>
        <p:spPr/>
        <p:txBody>
          <a:bodyPr/>
          <a:lstStyle/>
          <a:p>
            <a:pPr marL="0" indent="0">
              <a:buNone/>
            </a:pPr>
            <a:r>
              <a:rPr lang="en-US" dirty="0"/>
              <a:t>Please note that homework counts for only </a:t>
            </a:r>
            <a:r>
              <a:rPr lang="en-US" dirty="0" smtClean="0"/>
              <a:t>20% </a:t>
            </a:r>
            <a:r>
              <a:rPr lang="en-US" dirty="0"/>
              <a:t>of the students’ quarter grades. Therefore, a student may have a 100% for </a:t>
            </a:r>
            <a:r>
              <a:rPr lang="en-US" dirty="0" smtClean="0"/>
              <a:t>homework, </a:t>
            </a:r>
            <a:r>
              <a:rPr lang="en-US" dirty="0"/>
              <a:t>but receive a much lower </a:t>
            </a:r>
            <a:r>
              <a:rPr lang="en-US" dirty="0" smtClean="0"/>
              <a:t>quiz/test </a:t>
            </a:r>
            <a:r>
              <a:rPr lang="en-US" dirty="0"/>
              <a:t>score. The </a:t>
            </a:r>
            <a:r>
              <a:rPr lang="en-US" dirty="0" smtClean="0"/>
              <a:t>quiz/test </a:t>
            </a:r>
            <a:r>
              <a:rPr lang="en-US" dirty="0"/>
              <a:t>scores have more weight and will have much greater effect on the overall grade than the 100% on the homework. </a:t>
            </a:r>
          </a:p>
        </p:txBody>
      </p:sp>
    </p:spTree>
    <p:extLst>
      <p:ext uri="{BB962C8B-B14F-4D97-AF65-F5344CB8AC3E}">
        <p14:creationId xmlns:p14="http://schemas.microsoft.com/office/powerpoint/2010/main" val="166848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0BDC49-D62E-4E62-8A85-59A97B475761}"/>
              </a:ext>
            </a:extLst>
          </p:cNvPr>
          <p:cNvSpPr>
            <a:spLocks noGrp="1"/>
          </p:cNvSpPr>
          <p:nvPr>
            <p:ph type="title"/>
          </p:nvPr>
        </p:nvSpPr>
        <p:spPr/>
        <p:txBody>
          <a:bodyPr/>
          <a:lstStyle/>
          <a:p>
            <a:r>
              <a:rPr lang="en-US" dirty="0"/>
              <a:t>Grade Breakdown	</a:t>
            </a:r>
          </a:p>
        </p:txBody>
      </p:sp>
      <p:sp>
        <p:nvSpPr>
          <p:cNvPr id="3" name="Content Placeholder 2">
            <a:extLst>
              <a:ext uri="{FF2B5EF4-FFF2-40B4-BE49-F238E27FC236}">
                <a16:creationId xmlns="" xmlns:a16="http://schemas.microsoft.com/office/drawing/2014/main" id="{3878F02D-117F-4BB0-ABB3-20002901D013}"/>
              </a:ext>
            </a:extLst>
          </p:cNvPr>
          <p:cNvSpPr>
            <a:spLocks noGrp="1"/>
          </p:cNvSpPr>
          <p:nvPr>
            <p:ph idx="1"/>
          </p:nvPr>
        </p:nvSpPr>
        <p:spPr/>
        <p:txBody>
          <a:bodyPr/>
          <a:lstStyle/>
          <a:p>
            <a:r>
              <a:rPr lang="en-US" dirty="0"/>
              <a:t>Quarter 1: </a:t>
            </a:r>
            <a:r>
              <a:rPr lang="en-US" dirty="0" smtClean="0"/>
              <a:t>25%</a:t>
            </a:r>
            <a:endParaRPr lang="en-US" dirty="0"/>
          </a:p>
          <a:p>
            <a:r>
              <a:rPr lang="en-US" dirty="0"/>
              <a:t>Quarter 2: </a:t>
            </a:r>
            <a:r>
              <a:rPr lang="en-US" dirty="0" smtClean="0"/>
              <a:t>25%</a:t>
            </a:r>
            <a:endParaRPr lang="en-US" dirty="0"/>
          </a:p>
          <a:p>
            <a:r>
              <a:rPr lang="en-US" dirty="0"/>
              <a:t>Quarter 3: </a:t>
            </a:r>
            <a:r>
              <a:rPr lang="en-US" dirty="0" smtClean="0"/>
              <a:t>25%</a:t>
            </a:r>
            <a:endParaRPr lang="en-US" dirty="0"/>
          </a:p>
          <a:p>
            <a:r>
              <a:rPr lang="en-US" dirty="0"/>
              <a:t>Quarter 4: </a:t>
            </a:r>
            <a:r>
              <a:rPr lang="en-US" dirty="0" smtClean="0"/>
              <a:t>25%</a:t>
            </a:r>
            <a:endParaRPr lang="en-US" dirty="0"/>
          </a:p>
          <a:p>
            <a:endParaRPr lang="en-US" dirty="0"/>
          </a:p>
        </p:txBody>
      </p:sp>
    </p:spTree>
    <p:extLst>
      <p:ext uri="{BB962C8B-B14F-4D97-AF65-F5344CB8AC3E}">
        <p14:creationId xmlns:p14="http://schemas.microsoft.com/office/powerpoint/2010/main" val="1913648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Website</a:t>
            </a:r>
            <a:br>
              <a:rPr lang="en-US" dirty="0" smtClean="0"/>
            </a:br>
            <a:r>
              <a:rPr lang="en-US" dirty="0" smtClean="0"/>
              <a:t>soyuermath.weebly.com</a:t>
            </a:r>
            <a:endParaRPr lang="en-US" dirty="0"/>
          </a:p>
        </p:txBody>
      </p:sp>
      <p:sp>
        <p:nvSpPr>
          <p:cNvPr id="3" name="Content Placeholder 2"/>
          <p:cNvSpPr>
            <a:spLocks noGrp="1"/>
          </p:cNvSpPr>
          <p:nvPr>
            <p:ph idx="1"/>
          </p:nvPr>
        </p:nvSpPr>
        <p:spPr/>
        <p:txBody>
          <a:bodyPr/>
          <a:lstStyle/>
          <a:p>
            <a:r>
              <a:rPr lang="en-US" dirty="0"/>
              <a:t> </a:t>
            </a:r>
            <a:r>
              <a:rPr lang="en-US" dirty="0" smtClean="0"/>
              <a:t>When you visit my teacher website, you </a:t>
            </a:r>
            <a:r>
              <a:rPr lang="en-US" dirty="0"/>
              <a:t>will find the agenda/homework for each day, helpful resources, test prep</a:t>
            </a:r>
            <a:r>
              <a:rPr lang="en-US" dirty="0" smtClean="0"/>
              <a:t>, </a:t>
            </a:r>
            <a:r>
              <a:rPr lang="en-US" dirty="0"/>
              <a:t>and more. </a:t>
            </a:r>
            <a:endParaRPr lang="en-US" dirty="0" smtClean="0"/>
          </a:p>
          <a:p>
            <a:r>
              <a:rPr lang="en-US" dirty="0" smtClean="0"/>
              <a:t>Please </a:t>
            </a:r>
            <a:r>
              <a:rPr lang="en-US" dirty="0"/>
              <a:t>explore and get to know this site so that you can use it as necessary. Also, please do not hesitate to reach out with any questions/comments/concerns. </a:t>
            </a:r>
            <a:endParaRPr lang="en-US" dirty="0" smtClean="0"/>
          </a:p>
          <a:p>
            <a:r>
              <a:rPr lang="en-US" dirty="0" smtClean="0"/>
              <a:t>I </a:t>
            </a:r>
            <a:r>
              <a:rPr lang="en-US" dirty="0"/>
              <a:t>will post updates of our classroom and important announcements </a:t>
            </a:r>
            <a:r>
              <a:rPr lang="en-US" dirty="0" smtClean="0"/>
              <a:t> </a:t>
            </a:r>
            <a:r>
              <a:rPr lang="en-US" dirty="0"/>
              <a:t>in the </a:t>
            </a:r>
            <a:r>
              <a:rPr lang="en-US" dirty="0" smtClean="0"/>
              <a:t>7</a:t>
            </a:r>
            <a:r>
              <a:rPr lang="en-US" baseline="30000" dirty="0" smtClean="0"/>
              <a:t>th</a:t>
            </a:r>
            <a:r>
              <a:rPr lang="en-US" dirty="0" smtClean="0"/>
              <a:t> and 8</a:t>
            </a:r>
            <a:r>
              <a:rPr lang="en-US" baseline="30000" dirty="0" smtClean="0"/>
              <a:t>th</a:t>
            </a:r>
            <a:r>
              <a:rPr lang="en-US" dirty="0" smtClean="0"/>
              <a:t> Grade Compacted</a:t>
            </a:r>
            <a:r>
              <a:rPr lang="en-US" dirty="0" smtClean="0"/>
              <a:t>" </a:t>
            </a:r>
            <a:r>
              <a:rPr lang="en-US" dirty="0"/>
              <a:t>section.</a:t>
            </a:r>
          </a:p>
        </p:txBody>
      </p:sp>
    </p:spTree>
    <p:extLst>
      <p:ext uri="{BB962C8B-B14F-4D97-AF65-F5344CB8AC3E}">
        <p14:creationId xmlns:p14="http://schemas.microsoft.com/office/powerpoint/2010/main" val="210717455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279</TotalTime>
  <Words>778</Words>
  <Application>Microsoft Office PowerPoint</Application>
  <PresentationFormat>Widescreen</PresentationFormat>
  <Paragraphs>66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Compacted 7th and 8th Grade Math </vt:lpstr>
      <vt:lpstr>What is Compacted 7th and 8th Grade Math!?!!!</vt:lpstr>
      <vt:lpstr>Topics of Study</vt:lpstr>
      <vt:lpstr>Student Required Materials</vt:lpstr>
      <vt:lpstr>Grading Policy</vt:lpstr>
      <vt:lpstr>Homework Policy!!!</vt:lpstr>
      <vt:lpstr>Additional Homework Note </vt:lpstr>
      <vt:lpstr>Grade Breakdown </vt:lpstr>
      <vt:lpstr>Class Website soyuermath.weebly.com</vt:lpstr>
      <vt:lpstr>Conferences – October 5th </vt:lpstr>
      <vt:lpstr>Thanks for your time!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2</dc:title>
  <dc:creator>Mark Nelms</dc:creator>
  <cp:lastModifiedBy>Neslihan Soyuer</cp:lastModifiedBy>
  <cp:revision>21</cp:revision>
  <dcterms:created xsi:type="dcterms:W3CDTF">2017-09-18T14:58:21Z</dcterms:created>
  <dcterms:modified xsi:type="dcterms:W3CDTF">2018-09-06T19:48:34Z</dcterms:modified>
</cp:coreProperties>
</file>